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0" r:id="rId6"/>
    <p:sldId id="266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79F"/>
    <a:srgbClr val="BED5F4"/>
    <a:srgbClr val="EA5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5238"/>
  </p:normalViewPr>
  <p:slideViewPr>
    <p:cSldViewPr snapToGrid="0" snapToObjects="1">
      <p:cViewPr>
        <p:scale>
          <a:sx n="74" d="100"/>
          <a:sy n="74" d="100"/>
        </p:scale>
        <p:origin x="46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4827828031462"/>
          <c:y val="0.0329386152693924"/>
          <c:w val="0.438642404568056"/>
          <c:h val="0.7308793433185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Would use</c:v>
                </c:pt>
                <c:pt idx="1">
                  <c:v>Would not use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793225169806"/>
          <c:y val="0.790109796714278"/>
          <c:w val="0.63372254178981"/>
          <c:h val="0.106006878205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99365899545"/>
          <c:y val="0.27631307354766"/>
          <c:w val="0.570397972738142"/>
          <c:h val="0.6157464406351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</c:dPt>
          <c:dPt>
            <c:idx val="1"/>
            <c:bubble3D val="0"/>
            <c:explosion val="17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</c:dPt>
          <c:dLbls>
            <c:dLbl>
              <c:idx val="0"/>
              <c:layout>
                <c:manualLayout>
                  <c:x val="-0.29836407856352"/>
                  <c:y val="-0.20227609937809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fi-FI" sz="8000" dirty="0" smtClean="0"/>
                      <a:t>79%</a:t>
                    </a:r>
                    <a:endParaRPr lang="fi-FI" sz="8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3650902259006"/>
                      <c:h val="0.209678982647349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Matching feature is a good incentive</c:v>
                </c:pt>
                <c:pt idx="1">
                  <c:v>Not enough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79.0</c:v>
                </c:pt>
                <c:pt idx="1">
                  <c:v>21.0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00627950626269498"/>
          <c:y val="0.0"/>
          <c:w val="0.864563146290008"/>
          <c:h val="0.1955195996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7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3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1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5340"/>
            <a:ext cx="12192000" cy="812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46" y="533831"/>
            <a:ext cx="1702608" cy="1644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8054" y="608492"/>
            <a:ext cx="6654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solidFill>
                  <a:srgbClr val="EA5A35"/>
                </a:solidFill>
                <a:latin typeface="Cambria" charset="0"/>
                <a:ea typeface="Cambria" charset="0"/>
                <a:cs typeface="Cambria" charset="0"/>
              </a:rPr>
              <a:t>SmartQuest</a:t>
            </a:r>
            <a:endParaRPr lang="en-US" sz="9600" dirty="0">
              <a:solidFill>
                <a:srgbClr val="EA5A35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653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0192"/>
            <a:ext cx="10515600" cy="1325563"/>
          </a:xfrm>
        </p:spPr>
        <p:txBody>
          <a:bodyPr/>
          <a:lstStyle/>
          <a:p>
            <a:pPr algn="ctr"/>
            <a:r>
              <a:rPr lang="en-US" sz="6000" dirty="0" smtClean="0"/>
              <a:t>Survey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894" y="1318678"/>
            <a:ext cx="10515600" cy="4351338"/>
          </a:xfrm>
        </p:spPr>
        <p:txBody>
          <a:bodyPr/>
          <a:lstStyle/>
          <a:p>
            <a:pPr algn="ctr"/>
            <a:r>
              <a:rPr lang="en-US" sz="3200" dirty="0" smtClean="0"/>
              <a:t>We Surveyed </a:t>
            </a:r>
            <a:r>
              <a:rPr lang="en-US" sz="4000" b="1" dirty="0" smtClean="0"/>
              <a:t>139</a:t>
            </a:r>
            <a:r>
              <a:rPr lang="en-US" sz="3200" dirty="0" smtClean="0"/>
              <a:t> Students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-1012611" y="1865312"/>
          <a:ext cx="8351737" cy="501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31924" y="4035031"/>
            <a:ext cx="2178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89</a:t>
            </a:r>
            <a:r>
              <a:rPr lang="en-US" sz="8000" dirty="0" smtClean="0">
                <a:solidFill>
                  <a:schemeClr val="bg1"/>
                </a:solidFill>
              </a:rPr>
              <a:t>%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6096000" y="1936054"/>
          <a:ext cx="5334486" cy="4941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38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4" y="1775384"/>
            <a:ext cx="4628012" cy="1157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7616" y="546077"/>
            <a:ext cx="10116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Partners 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71" y="513843"/>
            <a:ext cx="5520125" cy="368008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60439"/>
              </p:ext>
            </p:extLst>
          </p:nvPr>
        </p:nvGraphicFramePr>
        <p:xfrm>
          <a:off x="717104" y="3197790"/>
          <a:ext cx="10635092" cy="3226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546"/>
                <a:gridCol w="5317546"/>
              </a:tblGrid>
              <a:tr h="1207633">
                <a:tc>
                  <a:txBody>
                    <a:bodyPr/>
                    <a:lstStyle/>
                    <a:p>
                      <a:r>
                        <a:rPr lang="en-US" sz="3500" dirty="0" smtClean="0"/>
                        <a:t>Stayed bookings per month</a:t>
                      </a:r>
                      <a:endParaRPr lang="en-US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Our commission</a:t>
                      </a:r>
                      <a:endParaRPr lang="en-US" sz="3600" dirty="0"/>
                    </a:p>
                  </a:txBody>
                  <a:tcPr/>
                </a:tc>
              </a:tr>
              <a:tr h="1009322">
                <a:tc>
                  <a:txBody>
                    <a:bodyPr/>
                    <a:lstStyle/>
                    <a:p>
                      <a:r>
                        <a:rPr lang="en-US" sz="5000" dirty="0" smtClean="0"/>
                        <a:t>0-500 </a:t>
                      </a:r>
                      <a:endParaRPr lang="en-US" sz="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6.25% - 12% </a:t>
                      </a:r>
                      <a:endParaRPr lang="en-US" sz="4000" dirty="0"/>
                    </a:p>
                  </a:txBody>
                  <a:tcPr/>
                </a:tc>
              </a:tr>
              <a:tr h="1009322">
                <a:tc>
                  <a:txBody>
                    <a:bodyPr/>
                    <a:lstStyle/>
                    <a:p>
                      <a:r>
                        <a:rPr lang="en-US" sz="5000" dirty="0" smtClean="0"/>
                        <a:t>501 or more</a:t>
                      </a:r>
                      <a:endParaRPr lang="en-US" sz="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10%</a:t>
                      </a:r>
                      <a:r>
                        <a:rPr lang="en-US" sz="4000" baseline="0" dirty="0" smtClean="0"/>
                        <a:t> - 14% 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Annual Profit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72"/>
            <a:ext cx="10515600" cy="44758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/>
              <a:t>A</a:t>
            </a:r>
            <a:r>
              <a:rPr lang="en-US" sz="3000" dirty="0" smtClean="0"/>
              <a:t>verage </a:t>
            </a:r>
            <a:r>
              <a:rPr lang="en-US" sz="3000" dirty="0" smtClean="0"/>
              <a:t>hotel of </a:t>
            </a:r>
            <a:r>
              <a:rPr lang="en-US" sz="4000" b="1" dirty="0" smtClean="0"/>
              <a:t>$112 </a:t>
            </a:r>
            <a:r>
              <a:rPr lang="en-US" sz="3000" dirty="0" smtClean="0"/>
              <a:t>per night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4000" dirty="0" smtClean="0"/>
              <a:t>📅 </a:t>
            </a:r>
            <a:r>
              <a:rPr lang="en-US" sz="3000" dirty="0" smtClean="0"/>
              <a:t>100 bookings per month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smtClean="0"/>
              <a:t>yearly revenue of </a:t>
            </a:r>
            <a:r>
              <a:rPr lang="en-US" sz="4500" b="1" dirty="0" smtClean="0"/>
              <a:t>$60,480</a:t>
            </a:r>
          </a:p>
          <a:p>
            <a:pPr marL="0" indent="0" algn="ctr">
              <a:buNone/>
            </a:pPr>
            <a:r>
              <a:rPr lang="en-US" sz="4000" dirty="0" smtClean="0"/>
              <a:t>🗓</a:t>
            </a:r>
            <a:r>
              <a:rPr lang="en-US" sz="3000" dirty="0" smtClean="0"/>
              <a:t> 500 bookings per month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smtClean="0"/>
              <a:t>would result in yearly revenue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046194" y="4572803"/>
            <a:ext cx="360226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0" b="1" dirty="0"/>
              <a:t>$</a:t>
            </a:r>
            <a:r>
              <a:rPr lang="en-US" sz="7000" b="1" u="sng" dirty="0"/>
              <a:t>302,400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5257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403073"/>
            <a:ext cx="12192000" cy="8133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5015"/>
            <a:ext cx="10515600" cy="841867"/>
          </a:xfrm>
        </p:spPr>
        <p:txBody>
          <a:bodyPr/>
          <a:lstStyle/>
          <a:p>
            <a:pPr algn="ctr"/>
            <a:r>
              <a:rPr lang="en-US" dirty="0" smtClean="0"/>
              <a:t>Starting Locally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566744"/>
            <a:ext cx="10515600" cy="1286543"/>
          </a:xfrm>
        </p:spPr>
        <p:txBody>
          <a:bodyPr/>
          <a:lstStyle/>
          <a:p>
            <a:pPr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Targeting Colleges and Universities in Western, New York. 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Student </a:t>
            </a:r>
            <a:r>
              <a:rPr lang="en-US" dirty="0"/>
              <a:t>body of </a:t>
            </a:r>
            <a:r>
              <a:rPr lang="en-US" dirty="0" smtClean="0"/>
              <a:t>approximately </a:t>
            </a:r>
            <a:r>
              <a:rPr lang="en-US" sz="3500" b="1" dirty="0" smtClean="0"/>
              <a:t>66,000</a:t>
            </a:r>
            <a:r>
              <a:rPr lang="en-US" dirty="0" smtClean="0"/>
              <a:t> students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193010"/>
            <a:ext cx="10515600" cy="764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Future Growth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1" y="4957443"/>
            <a:ext cx="10957560" cy="1703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à"/>
            </a:pPr>
            <a:r>
              <a:rPr lang="en-US" dirty="0" smtClean="0"/>
              <a:t> GOAL: to grow into </a:t>
            </a:r>
            <a:r>
              <a:rPr lang="en-US" dirty="0"/>
              <a:t>other </a:t>
            </a:r>
            <a:r>
              <a:rPr lang="en-US" dirty="0" smtClean="0"/>
              <a:t>highly populated university communities around the country </a:t>
            </a:r>
          </a:p>
          <a:p>
            <a:pPr>
              <a:buFont typeface="Wingdings" charset="2"/>
              <a:buChar char="à"/>
            </a:pPr>
            <a:r>
              <a:rPr lang="en-US" sz="3500" b="1" dirty="0" smtClean="0"/>
              <a:t>12 </a:t>
            </a:r>
            <a:r>
              <a:rPr lang="en-US" sz="3500" b="1" dirty="0"/>
              <a:t>million</a:t>
            </a:r>
            <a:r>
              <a:rPr lang="en-US" dirty="0"/>
              <a:t> college students under age </a:t>
            </a:r>
            <a:r>
              <a:rPr lang="en-US" dirty="0" smtClean="0"/>
              <a:t>25 in the USA.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17420" y="39226"/>
            <a:ext cx="8755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/>
              <a:t>SmartQuest</a:t>
            </a:r>
            <a:r>
              <a:rPr lang="en-US" sz="6600" dirty="0" smtClean="0"/>
              <a:t> Timeline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595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Our Customers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4540"/>
            <a:ext cx="10515600" cy="482345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800" u="sng" dirty="0" smtClean="0"/>
              <a:t>User </a:t>
            </a:r>
            <a:r>
              <a:rPr lang="en-US" sz="3800" u="sng" dirty="0" smtClean="0"/>
              <a:t>Acquisition </a:t>
            </a:r>
            <a:r>
              <a:rPr lang="en-US" sz="3800" u="sng" dirty="0" smtClean="0"/>
              <a:t>Model </a:t>
            </a:r>
          </a:p>
          <a:p>
            <a:pPr marL="0" indent="0" algn="ctr">
              <a:buNone/>
            </a:pPr>
            <a:endParaRPr lang="en-US" sz="3800" dirty="0" smtClean="0"/>
          </a:p>
          <a:p>
            <a:pPr marL="0" indent="0" algn="ctr">
              <a:buNone/>
            </a:pPr>
            <a:r>
              <a:rPr lang="en-US" sz="3800" dirty="0" smtClean="0"/>
              <a:t>Low initial start-up costs </a:t>
            </a:r>
          </a:p>
          <a:p>
            <a:pPr marL="0" indent="0" algn="ctr">
              <a:buNone/>
            </a:pPr>
            <a:endParaRPr lang="en-US" sz="3800" dirty="0" smtClean="0"/>
          </a:p>
          <a:p>
            <a:pPr marL="0" indent="0" algn="ctr">
              <a:buNone/>
            </a:pPr>
            <a:r>
              <a:rPr lang="en-US" sz="3800" dirty="0" smtClean="0"/>
              <a:t>Higher marketing budget </a:t>
            </a:r>
          </a:p>
          <a:p>
            <a:pPr marL="0" indent="0" algn="ctr">
              <a:buNone/>
            </a:pPr>
            <a:endParaRPr lang="en-US" sz="3800" dirty="0"/>
          </a:p>
          <a:p>
            <a:pPr marL="0" indent="0" algn="ctr">
              <a:buNone/>
            </a:pPr>
            <a:r>
              <a:rPr lang="en-US" sz="3800" dirty="0" smtClean="0"/>
              <a:t>Launch business within </a:t>
            </a:r>
            <a:r>
              <a:rPr lang="en-US" sz="3800" b="1" dirty="0" smtClean="0"/>
              <a:t>6 months</a:t>
            </a:r>
            <a:endParaRPr lang="en-US" sz="3800" b="1" dirty="0" smtClean="0"/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9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77127"/>
            <a:ext cx="12192000" cy="813380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77340" y="111865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Why Choose </a:t>
            </a:r>
            <a:r>
              <a:rPr lang="en-US" sz="6600" dirty="0" err="1" smtClean="0"/>
              <a:t>SmartQuest</a:t>
            </a:r>
            <a:r>
              <a:rPr lang="en-US" sz="6600" dirty="0" smtClean="0"/>
              <a:t>? </a:t>
            </a:r>
            <a:endParaRPr lang="en-US" sz="6600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" y="2698836"/>
            <a:ext cx="11391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5400" dirty="0"/>
              <a:t> Safety</a:t>
            </a:r>
            <a:endParaRPr lang="en-US" sz="5400" dirty="0" smtClean="0"/>
          </a:p>
          <a:p>
            <a:pPr marL="342900" indent="-342900">
              <a:buAutoNum type="arabicPeriod"/>
            </a:pPr>
            <a:r>
              <a:rPr lang="en-US" sz="5400" dirty="0"/>
              <a:t> Affordable </a:t>
            </a:r>
            <a:endParaRPr lang="en-US" sz="5400" dirty="0" smtClean="0"/>
          </a:p>
          <a:p>
            <a:pPr marL="342900" indent="-342900">
              <a:buAutoNum type="arabicPeriod"/>
            </a:pPr>
            <a:r>
              <a:rPr lang="en-US" sz="5400" dirty="0" smtClean="0"/>
              <a:t> Rewards System</a:t>
            </a:r>
          </a:p>
          <a:p>
            <a:pPr marL="342900" indent="-342900">
              <a:buFontTx/>
              <a:buAutoNum type="arabicPeriod"/>
            </a:pPr>
            <a:r>
              <a:rPr lang="en-US" sz="5400" dirty="0" smtClean="0"/>
              <a:t> Competitors Lack Unique Function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96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719" y="-1780291"/>
            <a:ext cx="12328719" cy="895531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958698" y="4507748"/>
            <a:ext cx="13972675" cy="1934547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71" y="4652859"/>
            <a:ext cx="1702608" cy="1644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3952" y="4851773"/>
            <a:ext cx="66548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 err="1" smtClean="0">
                <a:solidFill>
                  <a:srgbClr val="EA5A35"/>
                </a:solidFill>
                <a:latin typeface="Cambria" charset="0"/>
                <a:ea typeface="Cambria" charset="0"/>
                <a:cs typeface="Cambria" charset="0"/>
              </a:rPr>
              <a:t>SmartQuest</a:t>
            </a:r>
            <a:endParaRPr lang="en-US" sz="7500" dirty="0">
              <a:solidFill>
                <a:srgbClr val="EA5A35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115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Cambria</vt:lpstr>
      <vt:lpstr>Times New Roman</vt:lpstr>
      <vt:lpstr>Wingdings</vt:lpstr>
      <vt:lpstr>Arial</vt:lpstr>
      <vt:lpstr>Office Theme</vt:lpstr>
      <vt:lpstr>PowerPoint Presentation</vt:lpstr>
      <vt:lpstr>Survey </vt:lpstr>
      <vt:lpstr>PowerPoint Presentation</vt:lpstr>
      <vt:lpstr>Annual Profit Plan</vt:lpstr>
      <vt:lpstr>Starting Locally </vt:lpstr>
      <vt:lpstr>Our Customers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2016-10-23T03:27:20Z</dcterms:created>
  <dcterms:modified xsi:type="dcterms:W3CDTF">2016-10-23T18:47:40Z</dcterms:modified>
</cp:coreProperties>
</file>